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5"/>
  </p:notesMasterIdLst>
  <p:sldIdLst>
    <p:sldId id="272" r:id="rId2"/>
    <p:sldId id="260" r:id="rId3"/>
    <p:sldId id="273" r:id="rId4"/>
    <p:sldId id="268" r:id="rId5"/>
    <p:sldId id="261" r:id="rId6"/>
    <p:sldId id="262" r:id="rId7"/>
    <p:sldId id="264" r:id="rId8"/>
    <p:sldId id="269" r:id="rId9"/>
    <p:sldId id="274" r:id="rId10"/>
    <p:sldId id="270" r:id="rId11"/>
    <p:sldId id="265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7D"/>
    <a:srgbClr val="4B5971"/>
    <a:srgbClr val="2B3341"/>
    <a:srgbClr val="323872"/>
    <a:srgbClr val="133B63"/>
    <a:srgbClr val="1D2843"/>
    <a:srgbClr val="FFFFCC"/>
    <a:srgbClr val="DBFFF9"/>
    <a:srgbClr val="FFCC99"/>
    <a:srgbClr val="DB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48653-0753-440D-8709-3EED6ECBA733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0EC37-3801-4EF3-B6C7-ACE42FB2BB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2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0EC37-3801-4EF3-B6C7-ACE42FB2BBD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30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0EC37-3801-4EF3-B6C7-ACE42FB2BBD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53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0EC37-3801-4EF3-B6C7-ACE42FB2BBD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70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0EC37-3801-4EF3-B6C7-ACE42FB2BBD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64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4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84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62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89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2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37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92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56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45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12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25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59B4D-79C2-4AFA-BF6C-27B1CB891211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DBB66-E133-492F-A216-A598AAA10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803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3180489"/>
            <a:ext cx="12231329" cy="105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000" b="1" i="1" dirty="0">
                <a:ln w="6600">
                  <a:solidFill>
                    <a:srgbClr val="FFFFCC"/>
                  </a:solidFill>
                  <a:prstDash val="solid"/>
                </a:ln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Lost &amp; Found Application</a:t>
            </a:r>
            <a:endParaRPr lang="en-US" sz="6000" b="1" i="1" dirty="0">
              <a:ln w="6600">
                <a:solidFill>
                  <a:srgbClr val="FFFFCC"/>
                </a:solidFill>
                <a:prstDash val="solid"/>
              </a:ln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306" y="4538147"/>
            <a:ext cx="220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Presented By:</a:t>
            </a:r>
            <a:endParaRPr lang="en-IN" sz="28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8"/>
            <a:ext cx="12192000" cy="2635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5908" y="5113031"/>
            <a:ext cx="24354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T K S Sathvik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Navya Sri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Vinay Karthik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Vyshnavi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Mounika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37871" y="5002630"/>
            <a:ext cx="308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Under The Guidance of</a:t>
            </a:r>
            <a:endParaRPr lang="en-IN" sz="2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503921" y="5418129"/>
            <a:ext cx="262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79375">
              <a:buFont typeface="Arial" panose="020B0604020202020204" pitchFamily="34" charset="0"/>
              <a:buChar char="•"/>
            </a:pPr>
            <a:r>
              <a:rPr lang="en-US" sz="2000" b="1" i="1" dirty="0"/>
              <a:t> Suramya Biswas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313551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E9952-8B43-D337-E9EF-D0DD1D39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3AA65FC-B497-EC3F-A6C2-09013E0CF0B8}"/>
              </a:ext>
            </a:extLst>
          </p:cNvPr>
          <p:cNvSpPr/>
          <p:nvPr/>
        </p:nvSpPr>
        <p:spPr>
          <a:xfrm>
            <a:off x="732418" y="974289"/>
            <a:ext cx="728538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3200" b="1" dirty="0">
                <a:solidFill>
                  <a:srgbClr val="FFFFCC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Planned Enhancements &amp; Roadmap</a:t>
            </a:r>
            <a:endParaRPr lang="en-US" sz="3200" dirty="0">
              <a:solidFill>
                <a:srgbClr val="FFFFCC"/>
              </a:solidFill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7C962F11-8FDF-7977-B393-010C4D144F0A}"/>
              </a:ext>
            </a:extLst>
          </p:cNvPr>
          <p:cNvSpPr/>
          <p:nvPr/>
        </p:nvSpPr>
        <p:spPr>
          <a:xfrm>
            <a:off x="592163" y="2172256"/>
            <a:ext cx="3512004" cy="680442"/>
          </a:xfrm>
          <a:prstGeom prst="roundRect">
            <a:avLst>
              <a:gd name="adj" fmla="val 480029"/>
            </a:avLst>
          </a:prstGeom>
          <a:noFill/>
          <a:ln w="22860">
            <a:solidFill>
              <a:schemeClr val="tx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F759A2B-DA21-CEDB-BE55-66A80A8D04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8078" y="2314218"/>
            <a:ext cx="340162" cy="340162"/>
          </a:xfrm>
          <a:prstGeom prst="rect">
            <a:avLst/>
          </a:prstGeom>
          <a:noFill/>
        </p:spPr>
      </p:pic>
      <p:sp>
        <p:nvSpPr>
          <p:cNvPr id="10" name="Shape 4">
            <a:extLst>
              <a:ext uri="{FF2B5EF4-FFF2-40B4-BE49-F238E27FC236}">
                <a16:creationId xmlns:a16="http://schemas.microsoft.com/office/drawing/2014/main" id="{6D4CD347-52FF-ED8F-7D11-4E27493C72A3}"/>
              </a:ext>
            </a:extLst>
          </p:cNvPr>
          <p:cNvSpPr/>
          <p:nvPr/>
        </p:nvSpPr>
        <p:spPr>
          <a:xfrm>
            <a:off x="4696329" y="2168970"/>
            <a:ext cx="3342478" cy="680442"/>
          </a:xfrm>
          <a:prstGeom prst="roundRect">
            <a:avLst>
              <a:gd name="adj" fmla="val 480029"/>
            </a:avLst>
          </a:prstGeom>
          <a:noFill/>
          <a:ln w="22860">
            <a:solidFill>
              <a:schemeClr val="tx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327900FB-2185-5891-941D-461BA7ACC8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514" y="2314218"/>
            <a:ext cx="340162" cy="340162"/>
          </a:xfrm>
          <a:prstGeom prst="rect">
            <a:avLst/>
          </a:prstGeom>
          <a:noFill/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E7A2ABCE-AF24-3317-842B-2558910D8EFE}"/>
              </a:ext>
            </a:extLst>
          </p:cNvPr>
          <p:cNvSpPr/>
          <p:nvPr/>
        </p:nvSpPr>
        <p:spPr>
          <a:xfrm>
            <a:off x="4891153" y="3002733"/>
            <a:ext cx="3742730" cy="447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Email / Notification System</a:t>
            </a:r>
            <a:endParaRPr lang="en-US" dirty="0"/>
          </a:p>
        </p:txBody>
      </p:sp>
      <p:sp>
        <p:nvSpPr>
          <p:cNvPr id="14" name="Shape 7">
            <a:extLst>
              <a:ext uri="{FF2B5EF4-FFF2-40B4-BE49-F238E27FC236}">
                <a16:creationId xmlns:a16="http://schemas.microsoft.com/office/drawing/2014/main" id="{770CCFB4-12A9-9965-B164-41BA096770FA}"/>
              </a:ext>
            </a:extLst>
          </p:cNvPr>
          <p:cNvSpPr/>
          <p:nvPr/>
        </p:nvSpPr>
        <p:spPr>
          <a:xfrm>
            <a:off x="8463311" y="2172256"/>
            <a:ext cx="3441371" cy="680442"/>
          </a:xfrm>
          <a:prstGeom prst="roundRect">
            <a:avLst>
              <a:gd name="adj" fmla="val 480029"/>
            </a:avLst>
          </a:prstGeom>
          <a:noFill/>
          <a:ln w="22860">
            <a:solidFill>
              <a:schemeClr val="tx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46EE30DB-10D0-8A5E-AFE8-E8A4820B98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3916" y="2316163"/>
            <a:ext cx="340162" cy="340162"/>
          </a:xfrm>
          <a:prstGeom prst="rect">
            <a:avLst/>
          </a:prstGeom>
          <a:noFill/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61300D18-15CC-9D46-4EAB-8A2EF119E322}"/>
              </a:ext>
            </a:extLst>
          </p:cNvPr>
          <p:cNvSpPr/>
          <p:nvPr/>
        </p:nvSpPr>
        <p:spPr>
          <a:xfrm>
            <a:off x="8750595" y="299660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Image Recognition</a:t>
            </a:r>
            <a:endParaRPr lang="en-US" dirty="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F57B4462-6949-16FD-6EDE-528CD68169F9}"/>
              </a:ext>
            </a:extLst>
          </p:cNvPr>
          <p:cNvSpPr/>
          <p:nvPr/>
        </p:nvSpPr>
        <p:spPr>
          <a:xfrm>
            <a:off x="592163" y="4495524"/>
            <a:ext cx="3594908" cy="680443"/>
          </a:xfrm>
          <a:prstGeom prst="roundRect">
            <a:avLst>
              <a:gd name="adj" fmla="val 480029"/>
            </a:avLst>
          </a:prstGeom>
          <a:noFill/>
          <a:ln w="22860">
            <a:solidFill>
              <a:schemeClr val="tx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BE55B71B-185E-9892-916C-BD5A640D837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8078" y="4724281"/>
            <a:ext cx="340162" cy="340162"/>
          </a:xfrm>
          <a:prstGeom prst="rect">
            <a:avLst/>
          </a:prstGeom>
          <a:noFill/>
        </p:spPr>
      </p:pic>
      <p:sp>
        <p:nvSpPr>
          <p:cNvPr id="20" name="Text 11">
            <a:extLst>
              <a:ext uri="{FF2B5EF4-FFF2-40B4-BE49-F238E27FC236}">
                <a16:creationId xmlns:a16="http://schemas.microsoft.com/office/drawing/2014/main" id="{A1D4B4DA-7B0D-501B-BDEE-24F4FFD5522E}"/>
              </a:ext>
            </a:extLst>
          </p:cNvPr>
          <p:cNvSpPr/>
          <p:nvPr/>
        </p:nvSpPr>
        <p:spPr>
          <a:xfrm>
            <a:off x="806383" y="5293200"/>
            <a:ext cx="316646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Mobile App Integration</a:t>
            </a:r>
            <a:endParaRPr lang="en-US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CFB08AE6-F69D-4822-BF0B-C4A832D4C23E}"/>
              </a:ext>
            </a:extLst>
          </p:cNvPr>
          <p:cNvSpPr/>
          <p:nvPr/>
        </p:nvSpPr>
        <p:spPr>
          <a:xfrm>
            <a:off x="806383" y="5748013"/>
            <a:ext cx="2556249" cy="26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chemeClr val="tx1">
                    <a:lumMod val="95000"/>
                  </a:schemeClr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 better accessibility</a:t>
            </a:r>
            <a:endParaRPr lang="en-US" sz="175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8F8A7AC8-C7E6-A16F-A981-43D1626005B9}"/>
              </a:ext>
            </a:extLst>
          </p:cNvPr>
          <p:cNvSpPr/>
          <p:nvPr/>
        </p:nvSpPr>
        <p:spPr>
          <a:xfrm>
            <a:off x="4717335" y="4473655"/>
            <a:ext cx="3300467" cy="680442"/>
          </a:xfrm>
          <a:prstGeom prst="roundRect">
            <a:avLst>
              <a:gd name="adj" fmla="val 480029"/>
            </a:avLst>
          </a:prstGeom>
          <a:noFill/>
          <a:ln w="22860">
            <a:solidFill>
              <a:schemeClr val="tx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F54442E7-3571-22C3-56F4-34BEA9FE0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5560" y="4669649"/>
            <a:ext cx="340162" cy="340162"/>
          </a:xfrm>
          <a:prstGeom prst="rect">
            <a:avLst/>
          </a:prstGeom>
          <a:noFill/>
        </p:spPr>
      </p:pic>
      <p:sp>
        <p:nvSpPr>
          <p:cNvPr id="27" name="Text 2">
            <a:extLst>
              <a:ext uri="{FF2B5EF4-FFF2-40B4-BE49-F238E27FC236}">
                <a16:creationId xmlns:a16="http://schemas.microsoft.com/office/drawing/2014/main" id="{41C469FA-3BAE-28EC-8C4D-6040AEDB9636}"/>
              </a:ext>
            </a:extLst>
          </p:cNvPr>
          <p:cNvSpPr/>
          <p:nvPr/>
        </p:nvSpPr>
        <p:spPr>
          <a:xfrm>
            <a:off x="799701" y="3013750"/>
            <a:ext cx="3453449" cy="380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b="1" dirty="0">
                <a:solidFill>
                  <a:srgbClr val="FFFFFF"/>
                </a:solidFill>
                <a:latin typeface="Geist Bold"/>
                <a:ea typeface="Geist Bold"/>
                <a:cs typeface="Geist Bold" pitchFamily="34" charset="-120"/>
              </a:rPr>
              <a:t> AI-based Search</a:t>
            </a:r>
            <a:endParaRPr lang="en-US" dirty="0">
              <a:latin typeface="Geist Bold"/>
              <a:ea typeface="Geist Bold"/>
            </a:endParaRPr>
          </a:p>
          <a:p>
            <a:pPr>
              <a:lnSpc>
                <a:spcPts val="2900"/>
              </a:lnSpc>
            </a:pPr>
            <a:endParaRPr lang="en-US" dirty="0">
              <a:latin typeface="Geist Bold"/>
              <a:ea typeface="Geist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421F5C-184D-AEF2-97D3-603698B8D139}"/>
              </a:ext>
            </a:extLst>
          </p:cNvPr>
          <p:cNvSpPr txBox="1"/>
          <p:nvPr/>
        </p:nvSpPr>
        <p:spPr>
          <a:xfrm>
            <a:off x="8633883" y="3380652"/>
            <a:ext cx="228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To identify visuality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A24D80-9E42-24D3-29B2-F07013D128BA}"/>
              </a:ext>
            </a:extLst>
          </p:cNvPr>
          <p:cNvSpPr txBox="1"/>
          <p:nvPr/>
        </p:nvSpPr>
        <p:spPr>
          <a:xfrm>
            <a:off x="4774441" y="3376533"/>
            <a:ext cx="237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For alerts and updates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EA137-2874-9344-B859-2C8DC8D90106}"/>
              </a:ext>
            </a:extLst>
          </p:cNvPr>
          <p:cNvSpPr txBox="1"/>
          <p:nvPr/>
        </p:nvSpPr>
        <p:spPr>
          <a:xfrm>
            <a:off x="753424" y="3385899"/>
            <a:ext cx="292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Semantic keyword matching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AD6812-C82D-22B4-C132-BC4FE2F7A090}"/>
              </a:ext>
            </a:extLst>
          </p:cNvPr>
          <p:cNvSpPr txBox="1"/>
          <p:nvPr/>
        </p:nvSpPr>
        <p:spPr>
          <a:xfrm>
            <a:off x="4784704" y="5350091"/>
            <a:ext cx="443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ist Bold"/>
                <a:ea typeface="Geist Bold"/>
              </a:rPr>
              <a:t>Advanced Analytic Dashboard</a:t>
            </a:r>
            <a:endParaRPr lang="en-IN" sz="1600" b="1" dirty="0">
              <a:latin typeface="Geist Bold"/>
              <a:ea typeface="Geist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4731B2-A78D-8159-FB8D-C989F5C562B2}"/>
              </a:ext>
            </a:extLst>
          </p:cNvPr>
          <p:cNvSpPr txBox="1"/>
          <p:nvPr/>
        </p:nvSpPr>
        <p:spPr>
          <a:xfrm>
            <a:off x="4784704" y="5730751"/>
            <a:ext cx="142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For admins</a:t>
            </a:r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6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D542-ECD9-0AC7-FA5E-666D1F85E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/>
          <p:cNvSpPr/>
          <p:nvPr/>
        </p:nvSpPr>
        <p:spPr>
          <a:xfrm>
            <a:off x="396240" y="640080"/>
            <a:ext cx="10444205" cy="146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36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Overcoming Development Challenges</a:t>
            </a:r>
            <a:endParaRPr lang="en-US" sz="3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6" name="Shape 2"/>
          <p:cNvSpPr/>
          <p:nvPr/>
        </p:nvSpPr>
        <p:spPr>
          <a:xfrm>
            <a:off x="260636" y="2544662"/>
            <a:ext cx="11723097" cy="649171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7" name="Text 3"/>
          <p:cNvSpPr/>
          <p:nvPr/>
        </p:nvSpPr>
        <p:spPr>
          <a:xfrm>
            <a:off x="487569" y="2721424"/>
            <a:ext cx="4788988" cy="32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Integrating frontend &amp; backend</a:t>
            </a:r>
            <a:endParaRPr lang="en-US" sz="1600" dirty="0"/>
          </a:p>
        </p:txBody>
      </p:sp>
      <p:sp>
        <p:nvSpPr>
          <p:cNvPr id="28" name="Text 4"/>
          <p:cNvSpPr/>
          <p:nvPr/>
        </p:nvSpPr>
        <p:spPr>
          <a:xfrm>
            <a:off x="5702387" y="2721424"/>
            <a:ext cx="6288965" cy="32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Used REST APIs and CORS configuration</a:t>
            </a:r>
            <a:endParaRPr lang="en-US" sz="1600" dirty="0"/>
          </a:p>
        </p:txBody>
      </p:sp>
      <p:sp>
        <p:nvSpPr>
          <p:cNvPr id="29" name="Shape 5"/>
          <p:cNvSpPr/>
          <p:nvPr/>
        </p:nvSpPr>
        <p:spPr>
          <a:xfrm rot="10800000">
            <a:off x="260636" y="3126878"/>
            <a:ext cx="11723097" cy="649171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Text 6"/>
          <p:cNvSpPr/>
          <p:nvPr/>
        </p:nvSpPr>
        <p:spPr>
          <a:xfrm>
            <a:off x="487569" y="3303639"/>
            <a:ext cx="4788988" cy="32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consistency</a:t>
            </a:r>
            <a:endParaRPr lang="en-US" sz="1600" dirty="0"/>
          </a:p>
        </p:txBody>
      </p:sp>
      <p:sp>
        <p:nvSpPr>
          <p:cNvPr id="33" name="Text 7"/>
          <p:cNvSpPr/>
          <p:nvPr/>
        </p:nvSpPr>
        <p:spPr>
          <a:xfrm>
            <a:off x="5702387" y="3303639"/>
            <a:ext cx="6288965" cy="318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Implemented JPA Repository with proper constraints</a:t>
            </a:r>
            <a:endParaRPr lang="en-US" sz="1600" dirty="0"/>
          </a:p>
        </p:txBody>
      </p:sp>
      <p:sp>
        <p:nvSpPr>
          <p:cNvPr id="34" name="Shape 8"/>
          <p:cNvSpPr/>
          <p:nvPr/>
        </p:nvSpPr>
        <p:spPr>
          <a:xfrm>
            <a:off x="260636" y="3709094"/>
            <a:ext cx="11723097" cy="649171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5" name="Text 9"/>
          <p:cNvSpPr/>
          <p:nvPr/>
        </p:nvSpPr>
        <p:spPr>
          <a:xfrm>
            <a:off x="487569" y="3885855"/>
            <a:ext cx="4788988" cy="32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Matching lost/found items efficiently</a:t>
            </a:r>
            <a:endParaRPr lang="en-US" sz="1600" dirty="0"/>
          </a:p>
        </p:txBody>
      </p:sp>
      <p:sp>
        <p:nvSpPr>
          <p:cNvPr id="36" name="Text 10"/>
          <p:cNvSpPr/>
          <p:nvPr/>
        </p:nvSpPr>
        <p:spPr>
          <a:xfrm>
            <a:off x="5702387" y="3885855"/>
            <a:ext cx="6240801" cy="328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Developed keyword-based matching algorithm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052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4E74F-FF16-EBE9-7B6D-5E78ECA3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"/>
          <p:cNvSpPr/>
          <p:nvPr/>
        </p:nvSpPr>
        <p:spPr>
          <a:xfrm>
            <a:off x="8603227" y="1329266"/>
            <a:ext cx="3402928" cy="1726104"/>
          </a:xfrm>
          <a:prstGeom prst="roundRect">
            <a:avLst>
              <a:gd name="adj" fmla="val 422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6222" cy="68580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972500" y="359420"/>
            <a:ext cx="650724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 &amp; Learnings</a:t>
            </a:r>
            <a:endParaRPr lang="en-US" sz="3600" dirty="0"/>
          </a:p>
        </p:txBody>
      </p:sp>
      <p:sp>
        <p:nvSpPr>
          <p:cNvPr id="17" name="Shape 1"/>
          <p:cNvSpPr/>
          <p:nvPr/>
        </p:nvSpPr>
        <p:spPr>
          <a:xfrm>
            <a:off x="4837159" y="1329266"/>
            <a:ext cx="3402928" cy="1726104"/>
          </a:xfrm>
          <a:prstGeom prst="roundRect">
            <a:avLst>
              <a:gd name="adj" fmla="val 422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2"/>
          <p:cNvSpPr/>
          <p:nvPr/>
        </p:nvSpPr>
        <p:spPr>
          <a:xfrm>
            <a:off x="5074691" y="1567029"/>
            <a:ext cx="287797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Scalable Application</a:t>
            </a:r>
            <a:endParaRPr lang="en-US" sz="2000" dirty="0"/>
          </a:p>
        </p:txBody>
      </p:sp>
      <p:sp>
        <p:nvSpPr>
          <p:cNvPr id="19" name="Text 3"/>
          <p:cNvSpPr/>
          <p:nvPr/>
        </p:nvSpPr>
        <p:spPr>
          <a:xfrm>
            <a:off x="5074691" y="2071616"/>
            <a:ext cx="316539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Successfully developed a scalable full-stack web application.</a:t>
            </a:r>
            <a:endParaRPr lang="en-US" sz="1600" dirty="0"/>
          </a:p>
        </p:txBody>
      </p:sp>
      <p:sp>
        <p:nvSpPr>
          <p:cNvPr id="21" name="Text 5"/>
          <p:cNvSpPr/>
          <p:nvPr/>
        </p:nvSpPr>
        <p:spPr>
          <a:xfrm>
            <a:off x="8840640" y="1558516"/>
            <a:ext cx="3165515" cy="504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Full-Stack Development</a:t>
            </a:r>
            <a:endParaRPr lang="en-US" sz="2000" dirty="0"/>
          </a:p>
        </p:txBody>
      </p:sp>
      <p:sp>
        <p:nvSpPr>
          <p:cNvPr id="22" name="Text 6"/>
          <p:cNvSpPr/>
          <p:nvPr/>
        </p:nvSpPr>
        <p:spPr>
          <a:xfrm>
            <a:off x="8840640" y="2105681"/>
            <a:ext cx="3165515" cy="70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Improved understanding of full-stack development lifecycle.</a:t>
            </a:r>
            <a:endParaRPr lang="en-US" sz="1600" dirty="0"/>
          </a:p>
        </p:txBody>
      </p:sp>
      <p:sp>
        <p:nvSpPr>
          <p:cNvPr id="23" name="Shape 7"/>
          <p:cNvSpPr/>
          <p:nvPr/>
        </p:nvSpPr>
        <p:spPr>
          <a:xfrm>
            <a:off x="4855496" y="3364854"/>
            <a:ext cx="7150659" cy="1298734"/>
          </a:xfrm>
          <a:prstGeom prst="roundRect">
            <a:avLst>
              <a:gd name="adj" fmla="val 733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8"/>
          <p:cNvSpPr/>
          <p:nvPr/>
        </p:nvSpPr>
        <p:spPr>
          <a:xfrm>
            <a:off x="5074691" y="357446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Teamwork &amp; Skills</a:t>
            </a:r>
            <a:endParaRPr lang="en-US" sz="2200" dirty="0"/>
          </a:p>
        </p:txBody>
      </p:sp>
      <p:sp>
        <p:nvSpPr>
          <p:cNvPr id="25" name="Text 9"/>
          <p:cNvSpPr/>
          <p:nvPr/>
        </p:nvSpPr>
        <p:spPr>
          <a:xfrm>
            <a:off x="5074691" y="4105048"/>
            <a:ext cx="6405052" cy="291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Strengthened teamwork, version control, and deployment skills.</a:t>
            </a:r>
            <a:endParaRPr lang="en-US" sz="1750" dirty="0"/>
          </a:p>
        </p:txBody>
      </p:sp>
      <p:sp>
        <p:nvSpPr>
          <p:cNvPr id="26" name="Text 10"/>
          <p:cNvSpPr/>
          <p:nvPr/>
        </p:nvSpPr>
        <p:spPr>
          <a:xfrm>
            <a:off x="5165178" y="5389215"/>
            <a:ext cx="669252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Acknowledgment: We sincerely thank our mentor </a:t>
            </a:r>
            <a:r>
              <a:rPr lang="en-US" sz="1600" dirty="0" err="1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Suramya</a:t>
            </a: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Biswas and for his continuous guidance and support.</a:t>
            </a:r>
            <a:endParaRPr lang="en-US" sz="1600" dirty="0"/>
          </a:p>
        </p:txBody>
      </p:sp>
      <p:sp>
        <p:nvSpPr>
          <p:cNvPr id="27" name="Shape 11"/>
          <p:cNvSpPr/>
          <p:nvPr/>
        </p:nvSpPr>
        <p:spPr>
          <a:xfrm>
            <a:off x="4825016" y="5134064"/>
            <a:ext cx="30480" cy="1394698"/>
          </a:xfrm>
          <a:prstGeom prst="rect">
            <a:avLst/>
          </a:prstGeom>
          <a:solidFill>
            <a:srgbClr val="6296FF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36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E4EC-270E-2D70-39B2-647B48AE3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2B3E8-F3A7-F996-804C-6BBA250BCBC4}"/>
              </a:ext>
            </a:extLst>
          </p:cNvPr>
          <p:cNvSpPr txBox="1"/>
          <p:nvPr/>
        </p:nvSpPr>
        <p:spPr>
          <a:xfrm>
            <a:off x="3011621" y="2542611"/>
            <a:ext cx="6471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Monotype Corsiva" panose="03010101010201010101" pitchFamily="66" charset="0"/>
              </a:rPr>
              <a:t>Thank  you</a:t>
            </a:r>
            <a:endParaRPr lang="en-IN" sz="9600" dirty="0">
              <a:latin typeface="Monotype Corsiva" panose="03010101010201010101" pitchFamily="66" charset="0"/>
            </a:endParaRPr>
          </a:p>
        </p:txBody>
      </p:sp>
      <p:sp>
        <p:nvSpPr>
          <p:cNvPr id="3" name="Shape 11"/>
          <p:cNvSpPr/>
          <p:nvPr/>
        </p:nvSpPr>
        <p:spPr>
          <a:xfrm rot="5400000">
            <a:off x="6364955" y="634615"/>
            <a:ext cx="45719" cy="7478822"/>
          </a:xfrm>
          <a:prstGeom prst="rect">
            <a:avLst/>
          </a:prstGeom>
          <a:solidFill>
            <a:srgbClr val="6296FF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5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48F7-A162-C6B9-5CBE-6EFA9AB8C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3023" cy="68580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416802" y="98320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450" b="1" dirty="0">
                <a:ln w="22225">
                  <a:solidFill>
                    <a:srgbClr val="DBFFEA"/>
                  </a:solidFill>
                  <a:prstDash val="solid"/>
                </a:ln>
                <a:solidFill>
                  <a:srgbClr val="FFFFCC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Identifying the Campus Lost Item Problem</a:t>
            </a:r>
            <a:endParaRPr lang="en-US" sz="4450" b="1" dirty="0">
              <a:ln w="22225">
                <a:solidFill>
                  <a:srgbClr val="DBFFEA"/>
                </a:solidFill>
                <a:prstDash val="solid"/>
              </a:ln>
              <a:solidFill>
                <a:srgbClr val="FFFFC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3023" y="3105834"/>
            <a:ext cx="802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In a busy college environment, students often misplace items like ID cards, books, or gadgets. Without a proper system, these items are hard to recover.</a:t>
            </a:r>
            <a:endParaRPr lang="en-IN" dirty="0">
              <a:solidFill>
                <a:schemeClr val="tx1">
                  <a:lumMod val="95000"/>
                </a:schemeClr>
              </a:solidFill>
              <a:latin typeface="Geist" panose="020B0604020202020204" charset="0"/>
              <a:ea typeface="Geist" panose="020B0604020202020204" charset="0"/>
              <a:cs typeface="Geis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53023" y="3921813"/>
            <a:ext cx="754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Our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Lost and Found Management System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 provides a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secure and centralized platform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eist" panose="020B0604020202020204" charset="0"/>
                <a:ea typeface="Geist" panose="020B0604020202020204" charset="0"/>
                <a:cs typeface="Geist" panose="020B0604020202020204" charset="0"/>
              </a:rPr>
              <a:t> where users can easily report lost or found items.</a:t>
            </a:r>
            <a:endParaRPr lang="en-IN" dirty="0">
              <a:solidFill>
                <a:schemeClr val="tx1">
                  <a:lumMod val="85000"/>
                </a:schemeClr>
              </a:solidFill>
              <a:latin typeface="Geist" panose="020B0604020202020204" charset="0"/>
              <a:ea typeface="Geist" panose="020B0604020202020204" charset="0"/>
              <a:cs typeface="Geist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53023" y="4743575"/>
            <a:ext cx="714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eist Bold"/>
                <a:ea typeface="Geist Bold"/>
                <a:cs typeface="Geist" panose="020B0604020202020204" charset="0"/>
              </a:rPr>
              <a:t>It helps save time, improves communication, and builds a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eist Bold"/>
                <a:ea typeface="Geist Bold"/>
                <a:cs typeface="Geist" panose="020B0604020202020204" charset="0"/>
              </a:rPr>
              <a:t>more responsible and connected campus community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Geist Bold"/>
                <a:ea typeface="Geist Bold"/>
                <a:cs typeface="Geist" panose="020B0604020202020204" charset="0"/>
              </a:rPr>
              <a:t>.</a:t>
            </a:r>
            <a:endParaRPr lang="en-IN" dirty="0">
              <a:solidFill>
                <a:schemeClr val="tx1">
                  <a:lumMod val="85000"/>
                </a:schemeClr>
              </a:solidFill>
              <a:latin typeface="Geist Bold"/>
              <a:ea typeface="Geist Bold"/>
              <a:cs typeface="Geis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9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4B1B4-504C-1C19-7CA4-AF55BB663C08}"/>
              </a:ext>
            </a:extLst>
          </p:cNvPr>
          <p:cNvSpPr txBox="1"/>
          <p:nvPr/>
        </p:nvSpPr>
        <p:spPr>
          <a:xfrm>
            <a:off x="3749040" y="589280"/>
            <a:ext cx="4612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eist Bold"/>
                <a:ea typeface="Geist Bold"/>
              </a:rPr>
              <a:t>Proposed Solution</a:t>
            </a:r>
            <a:endParaRPr lang="en-IN" sz="4400" dirty="0">
              <a:latin typeface="Geist Bold"/>
              <a:ea typeface="Geist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AFE62-5F01-227A-66AF-7B541C03DDF6}"/>
              </a:ext>
            </a:extLst>
          </p:cNvPr>
          <p:cNvSpPr txBox="1"/>
          <p:nvPr/>
        </p:nvSpPr>
        <p:spPr>
          <a:xfrm>
            <a:off x="843280" y="1981200"/>
            <a:ext cx="98958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A  web application that connects students who have lost or found items.</a:t>
            </a:r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Centralized data management with verified users and secure communication.</a:t>
            </a:r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800" dirty="0"/>
              <a:t>Smart keyword-based matching for quicker identification and recovery.</a:t>
            </a:r>
          </a:p>
        </p:txBody>
      </p:sp>
    </p:spTree>
    <p:extLst>
      <p:ext uri="{BB962C8B-B14F-4D97-AF65-F5344CB8AC3E}">
        <p14:creationId xmlns:p14="http://schemas.microsoft.com/office/powerpoint/2010/main" val="179393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E09C-9209-D972-529C-695DE4716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5FC1C-4C35-ED97-7FBE-6F6C5F6850FE}"/>
              </a:ext>
            </a:extLst>
          </p:cNvPr>
          <p:cNvSpPr txBox="1"/>
          <p:nvPr/>
        </p:nvSpPr>
        <p:spPr>
          <a:xfrm>
            <a:off x="3577686" y="780649"/>
            <a:ext cx="4922570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3200" b="1" dirty="0">
                <a:ln>
                  <a:solidFill>
                    <a:srgbClr val="FFFFCC"/>
                  </a:solidFill>
                </a:ln>
                <a:solidFill>
                  <a:srgbClr val="DBFFF9"/>
                </a:solidFill>
                <a:latin typeface="Geist"/>
                <a:ea typeface="Geist"/>
                <a:cs typeface="Geist Bold" pitchFamily="34" charset="-120"/>
              </a:rPr>
              <a:t>Our Mission and Goals</a:t>
            </a:r>
            <a:endParaRPr lang="en-US" sz="3200" b="1" dirty="0">
              <a:ln>
                <a:solidFill>
                  <a:srgbClr val="FFFFCC"/>
                </a:solidFill>
              </a:ln>
              <a:solidFill>
                <a:srgbClr val="DBFFF9"/>
              </a:solidFill>
              <a:latin typeface="Geist"/>
              <a:ea typeface="Geis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006FA-7082-9277-BE92-92082C245198}"/>
              </a:ext>
            </a:extLst>
          </p:cNvPr>
          <p:cNvSpPr/>
          <p:nvPr/>
        </p:nvSpPr>
        <p:spPr>
          <a:xfrm>
            <a:off x="339213" y="2607027"/>
            <a:ext cx="3515360" cy="1346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DE208A-1F09-F800-CC73-D7C0B8FB7792}"/>
              </a:ext>
            </a:extLst>
          </p:cNvPr>
          <p:cNvSpPr/>
          <p:nvPr/>
        </p:nvSpPr>
        <p:spPr>
          <a:xfrm>
            <a:off x="4334633" y="2608503"/>
            <a:ext cx="3515360" cy="1346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D5B819-E554-DA0F-2A36-B8809ECF72C1}"/>
              </a:ext>
            </a:extLst>
          </p:cNvPr>
          <p:cNvSpPr/>
          <p:nvPr/>
        </p:nvSpPr>
        <p:spPr>
          <a:xfrm>
            <a:off x="8330053" y="2607026"/>
            <a:ext cx="3515360" cy="1346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44766-A00C-2522-D773-893A1BDDACCA}"/>
              </a:ext>
            </a:extLst>
          </p:cNvPr>
          <p:cNvSpPr txBox="1"/>
          <p:nvPr/>
        </p:nvSpPr>
        <p:spPr>
          <a:xfrm>
            <a:off x="339213" y="3249703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Security Digital platform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BB0E88-68C6-9012-22A9-B2848611C850}"/>
              </a:ext>
            </a:extLst>
          </p:cNvPr>
          <p:cNvSpPr txBox="1"/>
          <p:nvPr/>
        </p:nvSpPr>
        <p:spPr>
          <a:xfrm>
            <a:off x="4319393" y="3254628"/>
            <a:ext cx="343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Quick Connection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F5ACE-86BA-DF15-9F24-59E9530026DF}"/>
              </a:ext>
            </a:extLst>
          </p:cNvPr>
          <p:cNvSpPr txBox="1"/>
          <p:nvPr/>
        </p:nvSpPr>
        <p:spPr>
          <a:xfrm>
            <a:off x="8416413" y="3249703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Transparency and Safety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DA3EB-165A-25A4-4ECC-974D2751D8E3}"/>
              </a:ext>
            </a:extLst>
          </p:cNvPr>
          <p:cNvSpPr txBox="1"/>
          <p:nvPr/>
        </p:nvSpPr>
        <p:spPr>
          <a:xfrm>
            <a:off x="339213" y="3825934"/>
            <a:ext cx="351536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>
                <a:ea typeface="Geist" pitchFamily="34" charset="-122"/>
                <a:cs typeface="Geist" pitchFamily="34" charset="-120"/>
              </a:rPr>
              <a:t>To create a secure digital platform that simplifies lost &amp; found item management</a:t>
            </a:r>
            <a:r>
              <a:rPr lang="en-US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EDC7CA-BAF0-655C-EB67-DCD08964CF3A}"/>
              </a:ext>
            </a:extLst>
          </p:cNvPr>
          <p:cNvSpPr txBox="1"/>
          <p:nvPr/>
        </p:nvSpPr>
        <p:spPr>
          <a:xfrm>
            <a:off x="4334633" y="3825934"/>
            <a:ext cx="351536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>
                <a:ea typeface="Geist" pitchFamily="34" charset="-122"/>
                <a:cs typeface="Geist" pitchFamily="34" charset="-120"/>
              </a:rPr>
              <a:t>Enable quick connection between users through automated item matching</a:t>
            </a:r>
            <a:r>
              <a:rPr lang="en-US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21DC6E-6D22-D39B-093B-6A863E03657E}"/>
              </a:ext>
            </a:extLst>
          </p:cNvPr>
          <p:cNvSpPr txBox="1"/>
          <p:nvPr/>
        </p:nvSpPr>
        <p:spPr>
          <a:xfrm>
            <a:off x="8416413" y="3817822"/>
            <a:ext cx="342900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>
                <a:ea typeface="Geist" pitchFamily="34" charset="-122"/>
                <a:cs typeface="Geist" pitchFamily="34" charset="-120"/>
              </a:rPr>
              <a:t>Enhance transparency and campus safety through verified listings and admin moderation</a:t>
            </a:r>
            <a:r>
              <a:rPr lang="en-US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.</a:t>
            </a:r>
            <a:endParaRPr lang="en-US" dirty="0"/>
          </a:p>
        </p:txBody>
      </p:sp>
      <p:pic>
        <p:nvPicPr>
          <p:cNvPr id="4098" name="Picture 2" descr="Data Privacy Security Monotone Icon In Powerpoint Pptx Png And Editable Eps  Format PPT Sample">
            <a:extLst>
              <a:ext uri="{FF2B5EF4-FFF2-40B4-BE49-F238E27FC236}">
                <a16:creationId xmlns:a16="http://schemas.microsoft.com/office/drawing/2014/main" id="{2B33597E-3A25-F932-24C5-03C59F2FF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33" y="2169380"/>
            <a:ext cx="1000760" cy="82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eople Community Users Connection Team - Communication Icon Png,  Transparent Png - kindpng">
            <a:extLst>
              <a:ext uri="{FF2B5EF4-FFF2-40B4-BE49-F238E27FC236}">
                <a16:creationId xmlns:a16="http://schemas.microsoft.com/office/drawing/2014/main" id="{F0636F36-D6A0-162D-8E5E-9623F8AD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293" y="2328547"/>
            <a:ext cx="828040" cy="6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fety and protection icon concept 42062097 Vector Art at Vecteezy">
            <a:extLst>
              <a:ext uri="{FF2B5EF4-FFF2-40B4-BE49-F238E27FC236}">
                <a16:creationId xmlns:a16="http://schemas.microsoft.com/office/drawing/2014/main" id="{1900AB5D-D7A0-648C-CDF7-3AECD08F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713" y="2273254"/>
            <a:ext cx="708660" cy="7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761590" y="3718541"/>
            <a:ext cx="2482645" cy="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797649" y="3724946"/>
            <a:ext cx="2482645" cy="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889590" y="3715116"/>
            <a:ext cx="2482645" cy="1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own Arrow 1"/>
          <p:cNvSpPr/>
          <p:nvPr/>
        </p:nvSpPr>
        <p:spPr>
          <a:xfrm rot="16200000">
            <a:off x="8576469" y="972773"/>
            <a:ext cx="413206" cy="56563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Down Arrow 29"/>
          <p:cNvSpPr/>
          <p:nvPr/>
        </p:nvSpPr>
        <p:spPr>
          <a:xfrm rot="5400000">
            <a:off x="3088266" y="972773"/>
            <a:ext cx="413206" cy="56563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39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8C6E-3673-AA2D-9ED6-2458566D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88CD8C63-93AA-79E8-9389-A73D41E3EB17}"/>
              </a:ext>
            </a:extLst>
          </p:cNvPr>
          <p:cNvSpPr/>
          <p:nvPr/>
        </p:nvSpPr>
        <p:spPr>
          <a:xfrm>
            <a:off x="4826916" y="2549096"/>
            <a:ext cx="1928882" cy="1953851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C4F24-6B5F-2136-1E80-725ECD5907D0}"/>
              </a:ext>
            </a:extLst>
          </p:cNvPr>
          <p:cNvSpPr txBox="1"/>
          <p:nvPr/>
        </p:nvSpPr>
        <p:spPr>
          <a:xfrm>
            <a:off x="4978400" y="3088321"/>
            <a:ext cx="1777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Technology</a:t>
            </a:r>
          </a:p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Stack    </a:t>
            </a:r>
            <a:r>
              <a:rPr lang="en-US" sz="2400" dirty="0">
                <a:solidFill>
                  <a:schemeClr val="bg1"/>
                </a:solidFill>
              </a:rPr>
              <a:t>                        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16F1A97-43AB-C66B-5F74-8D2ED7ABB8A8}"/>
              </a:ext>
            </a:extLst>
          </p:cNvPr>
          <p:cNvSpPr/>
          <p:nvPr/>
        </p:nvSpPr>
        <p:spPr>
          <a:xfrm flipH="1">
            <a:off x="6116320" y="1249876"/>
            <a:ext cx="1198880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7C9B9B9-4208-84CB-DA7A-FB35E5535E08}"/>
              </a:ext>
            </a:extLst>
          </p:cNvPr>
          <p:cNvSpPr/>
          <p:nvPr/>
        </p:nvSpPr>
        <p:spPr>
          <a:xfrm flipH="1">
            <a:off x="7013215" y="2482548"/>
            <a:ext cx="1198880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5642296-C52F-70E6-2D78-9E6A3BD781BF}"/>
              </a:ext>
            </a:extLst>
          </p:cNvPr>
          <p:cNvSpPr/>
          <p:nvPr/>
        </p:nvSpPr>
        <p:spPr>
          <a:xfrm flipH="1">
            <a:off x="3871056" y="1388653"/>
            <a:ext cx="1198880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4B6F647-B702-65F5-8B79-8AE8B12A76A2}"/>
              </a:ext>
            </a:extLst>
          </p:cNvPr>
          <p:cNvSpPr/>
          <p:nvPr/>
        </p:nvSpPr>
        <p:spPr>
          <a:xfrm flipH="1">
            <a:off x="5530742" y="4843113"/>
            <a:ext cx="1222392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294707A-DC0C-7261-1805-17711994ECA3}"/>
              </a:ext>
            </a:extLst>
          </p:cNvPr>
          <p:cNvSpPr/>
          <p:nvPr/>
        </p:nvSpPr>
        <p:spPr>
          <a:xfrm flipH="1">
            <a:off x="3887469" y="4555359"/>
            <a:ext cx="1198880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F110C6A-0EA0-FF40-36B7-619654521575}"/>
              </a:ext>
            </a:extLst>
          </p:cNvPr>
          <p:cNvSpPr/>
          <p:nvPr/>
        </p:nvSpPr>
        <p:spPr>
          <a:xfrm flipH="1">
            <a:off x="3233829" y="3038951"/>
            <a:ext cx="1198880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FA547A-4DB5-1B3A-3395-16A08D845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12" y="1654847"/>
            <a:ext cx="746918" cy="7469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E0A1E0-5390-5C7F-138F-E50E397B1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38" y="3331350"/>
            <a:ext cx="818474" cy="607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993920-300A-B608-10BD-0F9B4F41A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43" y="4843113"/>
            <a:ext cx="930842" cy="550958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AA69794-D4E8-719B-A831-F21F0444052B}"/>
              </a:ext>
            </a:extLst>
          </p:cNvPr>
          <p:cNvSpPr/>
          <p:nvPr/>
        </p:nvSpPr>
        <p:spPr>
          <a:xfrm flipH="1">
            <a:off x="6778707" y="4019154"/>
            <a:ext cx="1198880" cy="117887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3AC98A-737D-6E87-F451-5B3179454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02" y="5118592"/>
            <a:ext cx="809757" cy="6875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A74598-99C0-2554-2DE1-66FA08CD9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82" y="4200212"/>
            <a:ext cx="766730" cy="766730"/>
          </a:xfrm>
          <a:prstGeom prst="rect">
            <a:avLst/>
          </a:prstGeom>
        </p:spPr>
      </p:pic>
      <p:pic>
        <p:nvPicPr>
          <p:cNvPr id="24" name="Picture 2" descr="Spring Security: The Beginning ...">
            <a:extLst>
              <a:ext uri="{FF2B5EF4-FFF2-40B4-BE49-F238E27FC236}">
                <a16:creationId xmlns:a16="http://schemas.microsoft.com/office/drawing/2014/main" id="{17F851FB-C3B7-A549-CEF7-097E0A3D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381" y="2701210"/>
            <a:ext cx="767933" cy="74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ySQL logo PNG transparent image ...">
            <a:extLst>
              <a:ext uri="{FF2B5EF4-FFF2-40B4-BE49-F238E27FC236}">
                <a16:creationId xmlns:a16="http://schemas.microsoft.com/office/drawing/2014/main" id="{C6DB5E4B-EE1C-6917-47BB-357FDF3B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61" y="1449395"/>
            <a:ext cx="821058" cy="68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F1EBB6-4985-B79D-731B-35DD7B4BD7AC}"/>
              </a:ext>
            </a:extLst>
          </p:cNvPr>
          <p:cNvSpPr txBox="1"/>
          <p:nvPr/>
        </p:nvSpPr>
        <p:spPr>
          <a:xfrm>
            <a:off x="7456141" y="1477819"/>
            <a:ext cx="19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 8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0EB4EC-0470-E923-4715-9C33C03CD6D3}"/>
              </a:ext>
            </a:extLst>
          </p:cNvPr>
          <p:cNvSpPr txBox="1"/>
          <p:nvPr/>
        </p:nvSpPr>
        <p:spPr>
          <a:xfrm>
            <a:off x="8300720" y="2669619"/>
            <a:ext cx="183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Security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F33EC-C951-9D02-4559-52B281BF49F0}"/>
              </a:ext>
            </a:extLst>
          </p:cNvPr>
          <p:cNvSpPr txBox="1"/>
          <p:nvPr/>
        </p:nvSpPr>
        <p:spPr>
          <a:xfrm>
            <a:off x="8077200" y="4366048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Spring boot 3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8BF826-377C-94F7-FC48-1EAF9407D645}"/>
              </a:ext>
            </a:extLst>
          </p:cNvPr>
          <p:cNvSpPr txBox="1"/>
          <p:nvPr/>
        </p:nvSpPr>
        <p:spPr>
          <a:xfrm>
            <a:off x="5435600" y="6177280"/>
            <a:ext cx="19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Data JPA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60952-4517-7067-FBA4-E64118A621ED}"/>
              </a:ext>
            </a:extLst>
          </p:cNvPr>
          <p:cNvSpPr txBox="1"/>
          <p:nvPr/>
        </p:nvSpPr>
        <p:spPr>
          <a:xfrm>
            <a:off x="2679017" y="4933926"/>
            <a:ext cx="99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Eclipse IDE 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2115DC-361B-D3D0-BC10-8640BC7B7225}"/>
              </a:ext>
            </a:extLst>
          </p:cNvPr>
          <p:cNvSpPr txBox="1"/>
          <p:nvPr/>
        </p:nvSpPr>
        <p:spPr>
          <a:xfrm>
            <a:off x="2679017" y="1493137"/>
            <a:ext cx="116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React.js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3A286-FEEF-1974-BC63-3E6FF8917EAB}"/>
              </a:ext>
            </a:extLst>
          </p:cNvPr>
          <p:cNvSpPr txBox="1"/>
          <p:nvPr/>
        </p:nvSpPr>
        <p:spPr>
          <a:xfrm>
            <a:off x="2188541" y="3429000"/>
            <a:ext cx="11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  Code</a:t>
            </a:r>
          </a:p>
          <a:p>
            <a:r>
              <a:rPr lang="en-US" dirty="0"/>
              <a:t>IDE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727C0C-FF8B-F86A-23FC-11A6A532C025}"/>
              </a:ext>
            </a:extLst>
          </p:cNvPr>
          <p:cNvSpPr txBox="1"/>
          <p:nvPr/>
        </p:nvSpPr>
        <p:spPr>
          <a:xfrm>
            <a:off x="3671394" y="284480"/>
            <a:ext cx="440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eist Bold"/>
              </a:rPr>
              <a:t>Technology stack</a:t>
            </a:r>
            <a:endParaRPr lang="en-IN" sz="4400" dirty="0">
              <a:latin typeface="Geist Bold"/>
            </a:endParaRPr>
          </a:p>
        </p:txBody>
      </p:sp>
    </p:spTree>
    <p:extLst>
      <p:ext uri="{BB962C8B-B14F-4D97-AF65-F5344CB8AC3E}">
        <p14:creationId xmlns:p14="http://schemas.microsoft.com/office/powerpoint/2010/main" val="299485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15C1E-45A3-1B61-7AC4-EE457A83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591B46-B852-E980-2AFF-BC0F43E9CF5B}"/>
              </a:ext>
            </a:extLst>
          </p:cNvPr>
          <p:cNvSpPr txBox="1"/>
          <p:nvPr/>
        </p:nvSpPr>
        <p:spPr>
          <a:xfrm>
            <a:off x="796413" y="699149"/>
            <a:ext cx="43789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FFFFCC"/>
                </a:solidFill>
                <a:latin typeface="Geist Bold"/>
              </a:rPr>
              <a:t>System Architecture</a:t>
            </a:r>
            <a:endParaRPr lang="en-IN" sz="3400" b="1" dirty="0">
              <a:solidFill>
                <a:srgbClr val="FFFFCC"/>
              </a:solidFill>
              <a:latin typeface="Geist Bold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182C178-5BD3-6AB7-F48F-D6DBA929C4A0}"/>
              </a:ext>
            </a:extLst>
          </p:cNvPr>
          <p:cNvSpPr/>
          <p:nvPr/>
        </p:nvSpPr>
        <p:spPr>
          <a:xfrm>
            <a:off x="4734560" y="2814320"/>
            <a:ext cx="2458720" cy="1818006"/>
          </a:xfrm>
          <a:prstGeom prst="flowChartConnector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System Architecture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Flow</a:t>
            </a:r>
            <a:endParaRPr lang="en-IN" sz="16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083E4-D677-F9C8-7660-522CE4B3BA5A}"/>
              </a:ext>
            </a:extLst>
          </p:cNvPr>
          <p:cNvSpPr txBox="1"/>
          <p:nvPr/>
        </p:nvSpPr>
        <p:spPr>
          <a:xfrm>
            <a:off x="7886782" y="4811792"/>
            <a:ext cx="2651760" cy="646331"/>
          </a:xfrm>
          <a:prstGeom prst="rect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b="1" dirty="0"/>
              <a:t>Frontend(react)</a:t>
            </a:r>
          </a:p>
          <a:p>
            <a:r>
              <a:rPr lang="en-US" b="1" dirty="0"/>
              <a:t>React-based dynamic UI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C4DA9-6346-D52F-D608-9280E97AA96C}"/>
              </a:ext>
            </a:extLst>
          </p:cNvPr>
          <p:cNvSpPr txBox="1"/>
          <p:nvPr/>
        </p:nvSpPr>
        <p:spPr>
          <a:xfrm>
            <a:off x="7585915" y="1946830"/>
            <a:ext cx="2560320" cy="615553"/>
          </a:xfrm>
          <a:prstGeom prst="rect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  <a:p>
            <a:r>
              <a:rPr lang="en-US" sz="1600" b="1" dirty="0"/>
              <a:t>End user interacting with 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CB94E-A189-24E1-9982-D48A3E043261}"/>
              </a:ext>
            </a:extLst>
          </p:cNvPr>
          <p:cNvSpPr txBox="1"/>
          <p:nvPr/>
        </p:nvSpPr>
        <p:spPr>
          <a:xfrm flipH="1">
            <a:off x="1458207" y="4771220"/>
            <a:ext cx="2651760" cy="646331"/>
          </a:xfrm>
          <a:prstGeom prst="rect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b="1" dirty="0"/>
              <a:t>Backend(spring boot)</a:t>
            </a:r>
          </a:p>
          <a:p>
            <a:r>
              <a:rPr lang="en-US" b="1" dirty="0"/>
              <a:t>REST APIs handling logic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B5F546-ED96-462F-0B0D-CF7181C168FD}"/>
              </a:ext>
            </a:extLst>
          </p:cNvPr>
          <p:cNvSpPr txBox="1"/>
          <p:nvPr/>
        </p:nvSpPr>
        <p:spPr>
          <a:xfrm flipH="1">
            <a:off x="1778000" y="1946831"/>
            <a:ext cx="2788920" cy="615553"/>
          </a:xfrm>
          <a:prstGeom prst="rect">
            <a:avLst/>
          </a:prstGeom>
          <a:ln>
            <a:solidFill>
              <a:schemeClr val="tx2">
                <a:lumMod val="25000"/>
              </a:schemeClr>
            </a:solidFill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b="1" dirty="0"/>
              <a:t>Database(SQL)</a:t>
            </a:r>
          </a:p>
          <a:p>
            <a:r>
              <a:rPr lang="en-US" sz="1600" b="1" dirty="0"/>
              <a:t>Persistence via Spring Data JPA</a:t>
            </a:r>
            <a:endParaRPr lang="en-IN" sz="16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789919-9AF5-FC4A-1B1F-272B081AA969}"/>
              </a:ext>
            </a:extLst>
          </p:cNvPr>
          <p:cNvCxnSpPr>
            <a:cxnSpLocks/>
          </p:cNvCxnSpPr>
          <p:nvPr/>
        </p:nvCxnSpPr>
        <p:spPr>
          <a:xfrm flipV="1">
            <a:off x="6969760" y="2637429"/>
            <a:ext cx="508000" cy="518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F0FDFD-8A87-5546-1A0E-BF2CFABDBB75}"/>
              </a:ext>
            </a:extLst>
          </p:cNvPr>
          <p:cNvCxnSpPr>
            <a:cxnSpLocks/>
          </p:cNvCxnSpPr>
          <p:nvPr/>
        </p:nvCxnSpPr>
        <p:spPr>
          <a:xfrm flipH="1" flipV="1">
            <a:off x="4149213" y="2637429"/>
            <a:ext cx="765687" cy="577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7221AE-96EE-BA41-967D-17974BE2E658}"/>
              </a:ext>
            </a:extLst>
          </p:cNvPr>
          <p:cNvCxnSpPr>
            <a:cxnSpLocks/>
          </p:cNvCxnSpPr>
          <p:nvPr/>
        </p:nvCxnSpPr>
        <p:spPr>
          <a:xfrm>
            <a:off x="7084365" y="4375355"/>
            <a:ext cx="802417" cy="560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BB07DF-126B-FD40-84E2-D2975084CCF6}"/>
              </a:ext>
            </a:extLst>
          </p:cNvPr>
          <p:cNvCxnSpPr>
            <a:cxnSpLocks/>
          </p:cNvCxnSpPr>
          <p:nvPr/>
        </p:nvCxnSpPr>
        <p:spPr>
          <a:xfrm flipH="1">
            <a:off x="4169167" y="4254341"/>
            <a:ext cx="826353" cy="554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7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93839-3054-C1E5-7D2C-874735AD2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07F60F-D586-7DA7-4FC4-003E9C1FC6F7}"/>
              </a:ext>
            </a:extLst>
          </p:cNvPr>
          <p:cNvSpPr txBox="1"/>
          <p:nvPr/>
        </p:nvSpPr>
        <p:spPr>
          <a:xfrm>
            <a:off x="661432" y="1428618"/>
            <a:ext cx="3484880" cy="36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Responsive User Interface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1DDBC-0E52-7702-7B00-B2018A9D1891}"/>
              </a:ext>
            </a:extLst>
          </p:cNvPr>
          <p:cNvSpPr txBox="1"/>
          <p:nvPr/>
        </p:nvSpPr>
        <p:spPr>
          <a:xfrm>
            <a:off x="673044" y="1858123"/>
            <a:ext cx="4174728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a typeface="Geist" pitchFamily="34" charset="-122"/>
                <a:cs typeface="Geist" pitchFamily="34" charset="-120"/>
              </a:rPr>
              <a:t>Built with React to ensure a seamless and intuitive experience for all users across various devices.</a:t>
            </a:r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1CEC7-80D1-1BDB-AB39-32C4EED2F676}"/>
              </a:ext>
            </a:extLst>
          </p:cNvPr>
          <p:cNvSpPr txBox="1"/>
          <p:nvPr/>
        </p:nvSpPr>
        <p:spPr>
          <a:xfrm>
            <a:off x="633715" y="3193128"/>
            <a:ext cx="4368800" cy="36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Secure RESTful APIs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01638-9A0B-26D3-CC89-09E2400103D3}"/>
              </a:ext>
            </a:extLst>
          </p:cNvPr>
          <p:cNvSpPr txBox="1"/>
          <p:nvPr/>
        </p:nvSpPr>
        <p:spPr>
          <a:xfrm>
            <a:off x="707807" y="3581913"/>
            <a:ext cx="402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95000"/>
                  </a:schemeClr>
                </a:solidFill>
                <a:ea typeface="Geist" pitchFamily="34" charset="-122"/>
                <a:cs typeface="Geist" pitchFamily="34" charset="-120"/>
              </a:rPr>
              <a:t>Developed using Spring Boot, providing a robust and secure backend for reliable data exchange</a:t>
            </a:r>
            <a:endParaRPr lang="en-IN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16874-4DC2-9BF9-CCD2-685B225C446A}"/>
              </a:ext>
            </a:extLst>
          </p:cNvPr>
          <p:cNvSpPr txBox="1"/>
          <p:nvPr/>
        </p:nvSpPr>
        <p:spPr>
          <a:xfrm>
            <a:off x="633715" y="4962482"/>
            <a:ext cx="3403600" cy="36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Integrated MySQL Database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49F8B-DA97-F515-FBA0-3A2705B8C9ED}"/>
              </a:ext>
            </a:extLst>
          </p:cNvPr>
          <p:cNvSpPr txBox="1"/>
          <p:nvPr/>
        </p:nvSpPr>
        <p:spPr>
          <a:xfrm>
            <a:off x="665899" y="5460452"/>
            <a:ext cx="4085772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a typeface="Geist" pitchFamily="34" charset="-122"/>
                <a:cs typeface="Geist" pitchFamily="34" charset="-120"/>
              </a:rPr>
              <a:t>Efficient CRUD operations are fully integrated with a reliable MySQL database for data management.</a:t>
            </a:r>
            <a:endParaRPr lang="en-US" sz="15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703D9-66B5-62D0-81B8-CD7FB8335E45}"/>
              </a:ext>
            </a:extLst>
          </p:cNvPr>
          <p:cNvSpPr txBox="1"/>
          <p:nvPr/>
        </p:nvSpPr>
        <p:spPr>
          <a:xfrm>
            <a:off x="415412" y="358818"/>
            <a:ext cx="558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5000"/>
                    </a:schemeClr>
                  </a:glow>
                  <a:outerShdw blurRad="50800" dist="50800" dir="5400000" algn="ctr" rotWithShape="0">
                    <a:srgbClr val="000000"/>
                  </a:outerShdw>
                  <a:reflection endPos="0" dist="50800" dir="5400000" sy="-100000" algn="bl" rotWithShape="0"/>
                </a:effectLst>
                <a:latin typeface="Geist Bold"/>
                <a:ea typeface="Geist Bold"/>
              </a:rPr>
              <a:t>Implementation SnapShots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1">
                    <a:satMod val="175000"/>
                    <a:alpha val="45000"/>
                  </a:schemeClr>
                </a:glow>
                <a:outerShdw blurRad="50800" dist="50800" dir="5400000" algn="ctr" rotWithShape="0">
                  <a:srgbClr val="000000"/>
                </a:outerShdw>
                <a:reflection endPos="0" dist="50800" dir="5400000" sy="-100000" algn="bl" rotWithShape="0"/>
              </a:effectLst>
              <a:latin typeface="Geist Bold"/>
              <a:ea typeface="Geist Bold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7706" y="1177533"/>
            <a:ext cx="4586747" cy="15019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ounded Rectangle 18"/>
          <p:cNvSpPr/>
          <p:nvPr/>
        </p:nvSpPr>
        <p:spPr>
          <a:xfrm>
            <a:off x="427705" y="2945279"/>
            <a:ext cx="4586747" cy="15019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415412" y="4713025"/>
            <a:ext cx="4586747" cy="15019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909187" y="1033633"/>
            <a:ext cx="3077496" cy="191635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8799871" y="1028923"/>
            <a:ext cx="3077496" cy="191635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909187" y="3096915"/>
            <a:ext cx="5968179" cy="1524669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5909187" y="4768510"/>
            <a:ext cx="5968179" cy="136681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11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95FD4-CD9A-B170-C18D-72787F2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FFF1B05-1A18-8AD8-617A-19BAD568CE1E}"/>
              </a:ext>
            </a:extLst>
          </p:cNvPr>
          <p:cNvSpPr/>
          <p:nvPr/>
        </p:nvSpPr>
        <p:spPr>
          <a:xfrm>
            <a:off x="624840" y="2115627"/>
            <a:ext cx="71120" cy="902525"/>
          </a:xfrm>
          <a:prstGeom prst="flowChartProcess">
            <a:avLst/>
          </a:prstGeom>
          <a:solidFill>
            <a:srgbClr val="A3F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B3337-C6E6-BFBE-8061-CD9D6C489F58}"/>
              </a:ext>
            </a:extLst>
          </p:cNvPr>
          <p:cNvSpPr/>
          <p:nvPr/>
        </p:nvSpPr>
        <p:spPr>
          <a:xfrm>
            <a:off x="706120" y="2106197"/>
            <a:ext cx="3444240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2F8E9-3EEE-F51A-0C0F-CC0C628F11AD}"/>
              </a:ext>
            </a:extLst>
          </p:cNvPr>
          <p:cNvSpPr/>
          <p:nvPr/>
        </p:nvSpPr>
        <p:spPr>
          <a:xfrm>
            <a:off x="2428240" y="3350742"/>
            <a:ext cx="3444240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30746-EE30-A7C3-F0E4-2AEED5E761C2}"/>
              </a:ext>
            </a:extLst>
          </p:cNvPr>
          <p:cNvSpPr/>
          <p:nvPr/>
        </p:nvSpPr>
        <p:spPr>
          <a:xfrm>
            <a:off x="8565863" y="2095577"/>
            <a:ext cx="3282008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8E6A7-3B03-13CA-7DBB-508C73847E17}"/>
              </a:ext>
            </a:extLst>
          </p:cNvPr>
          <p:cNvSpPr/>
          <p:nvPr/>
        </p:nvSpPr>
        <p:spPr>
          <a:xfrm>
            <a:off x="4645660" y="2106197"/>
            <a:ext cx="3444240" cy="9073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C104AA-6660-9177-D3D7-3DD42E295552}"/>
              </a:ext>
            </a:extLst>
          </p:cNvPr>
          <p:cNvSpPr/>
          <p:nvPr/>
        </p:nvSpPr>
        <p:spPr>
          <a:xfrm>
            <a:off x="6357620" y="3346461"/>
            <a:ext cx="3444240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1B2D5787-A41E-C2D2-BBFF-8C34633E00F8}"/>
              </a:ext>
            </a:extLst>
          </p:cNvPr>
          <p:cNvSpPr/>
          <p:nvPr/>
        </p:nvSpPr>
        <p:spPr>
          <a:xfrm>
            <a:off x="2346961" y="3346461"/>
            <a:ext cx="76200" cy="898255"/>
          </a:xfrm>
          <a:prstGeom prst="flowChartProcess">
            <a:avLst/>
          </a:prstGeom>
          <a:solidFill>
            <a:srgbClr val="A3F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D3A4F066-2936-0656-1250-1967FC6FECC8}"/>
              </a:ext>
            </a:extLst>
          </p:cNvPr>
          <p:cNvSpPr/>
          <p:nvPr/>
        </p:nvSpPr>
        <p:spPr>
          <a:xfrm>
            <a:off x="4574540" y="2099117"/>
            <a:ext cx="60960" cy="902525"/>
          </a:xfrm>
          <a:prstGeom prst="flowChartProcess">
            <a:avLst/>
          </a:prstGeom>
          <a:solidFill>
            <a:srgbClr val="A3F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8B20B7AD-27F3-4E05-23CC-4CCC689D92B8}"/>
              </a:ext>
            </a:extLst>
          </p:cNvPr>
          <p:cNvSpPr/>
          <p:nvPr/>
        </p:nvSpPr>
        <p:spPr>
          <a:xfrm>
            <a:off x="8504903" y="2114310"/>
            <a:ext cx="60960" cy="902525"/>
          </a:xfrm>
          <a:prstGeom prst="flowChartProcess">
            <a:avLst/>
          </a:prstGeom>
          <a:solidFill>
            <a:srgbClr val="A3F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4239091-5349-9718-3228-ACE1732C0D49}"/>
              </a:ext>
            </a:extLst>
          </p:cNvPr>
          <p:cNvSpPr/>
          <p:nvPr/>
        </p:nvSpPr>
        <p:spPr>
          <a:xfrm>
            <a:off x="6314441" y="3352399"/>
            <a:ext cx="53339" cy="902525"/>
          </a:xfrm>
          <a:prstGeom prst="flowChartProcess">
            <a:avLst/>
          </a:prstGeom>
          <a:solidFill>
            <a:srgbClr val="A3F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2E9FF-9753-083C-36A4-389229551BAC}"/>
              </a:ext>
            </a:extLst>
          </p:cNvPr>
          <p:cNvSpPr txBox="1"/>
          <p:nvPr/>
        </p:nvSpPr>
        <p:spPr>
          <a:xfrm>
            <a:off x="181610" y="929306"/>
            <a:ext cx="7898129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3600" b="1" dirty="0">
                <a:solidFill>
                  <a:srgbClr val="FFFFCC"/>
                </a:solidFill>
                <a:latin typeface="Geist"/>
                <a:ea typeface="Geist"/>
                <a:cs typeface="Geist Bold" pitchFamily="34" charset="-120"/>
              </a:rPr>
              <a:t>Core Modules &amp; Functionalities</a:t>
            </a:r>
            <a:endParaRPr lang="en-US" sz="3600" dirty="0">
              <a:solidFill>
                <a:srgbClr val="FFFFCC"/>
              </a:solidFill>
              <a:latin typeface="Geist"/>
              <a:ea typeface="Geis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FBF32-D09C-97E8-A540-A3B7416C302C}"/>
              </a:ext>
            </a:extLst>
          </p:cNvPr>
          <p:cNvSpPr txBox="1"/>
          <p:nvPr/>
        </p:nvSpPr>
        <p:spPr>
          <a:xfrm>
            <a:off x="4938252" y="2291556"/>
            <a:ext cx="2778758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Post Lost / Found Items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62B867-2201-C06F-4BCB-B6CF548FFE32}"/>
              </a:ext>
            </a:extLst>
          </p:cNvPr>
          <p:cNvSpPr txBox="1"/>
          <p:nvPr/>
        </p:nvSpPr>
        <p:spPr>
          <a:xfrm>
            <a:off x="8699909" y="2115616"/>
            <a:ext cx="2688590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Auto-Matching &amp; Smart Search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697F8E-09B4-8207-9DBF-C8F8B0783515}"/>
              </a:ext>
            </a:extLst>
          </p:cNvPr>
          <p:cNvSpPr txBox="1"/>
          <p:nvPr/>
        </p:nvSpPr>
        <p:spPr>
          <a:xfrm>
            <a:off x="6441442" y="3407995"/>
            <a:ext cx="3296919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Admin Dashboard &amp; Analytics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A8A13-ECFB-EEE8-F3D8-696F32A32676}"/>
              </a:ext>
            </a:extLst>
          </p:cNvPr>
          <p:cNvSpPr txBox="1"/>
          <p:nvPr/>
        </p:nvSpPr>
        <p:spPr>
          <a:xfrm>
            <a:off x="2479040" y="3588474"/>
            <a:ext cx="2926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Chat / Contact System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83E95-2E64-99C3-4D33-BAFD599F71E3}"/>
              </a:ext>
            </a:extLst>
          </p:cNvPr>
          <p:cNvSpPr txBox="1"/>
          <p:nvPr/>
        </p:nvSpPr>
        <p:spPr>
          <a:xfrm>
            <a:off x="756920" y="2162395"/>
            <a:ext cx="3238499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Authentication &amp; Role Management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A5220B-690E-313D-287D-366992DF7888}"/>
              </a:ext>
            </a:extLst>
          </p:cNvPr>
          <p:cNvSpPr txBox="1"/>
          <p:nvPr/>
        </p:nvSpPr>
        <p:spPr>
          <a:xfrm>
            <a:off x="624840" y="4737561"/>
            <a:ext cx="3037840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US" b="1" dirty="0">
                <a:solidFill>
                  <a:srgbClr val="FFFFCC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Extras:</a:t>
            </a:r>
            <a:endParaRPr lang="en-US" dirty="0">
              <a:solidFill>
                <a:srgbClr val="FFFFC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055C83-3104-D387-0517-63215AF3B912}"/>
              </a:ext>
            </a:extLst>
          </p:cNvPr>
          <p:cNvSpPr txBox="1"/>
          <p:nvPr/>
        </p:nvSpPr>
        <p:spPr>
          <a:xfrm>
            <a:off x="624840" y="5249515"/>
            <a:ext cx="497840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Geist" pitchFamily="34" charset="0"/>
                <a:ea typeface="Geist" pitchFamily="34" charset="-122"/>
                <a:cs typeface="Geist" pitchFamily="34" charset="-120"/>
              </a:rPr>
              <a:t>Campus-restricted listings</a:t>
            </a:r>
          </a:p>
          <a:p>
            <a:pPr marL="285750" indent="-285750">
              <a:lnSpc>
                <a:spcPts val="23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Geist" pitchFamily="34" charset="0"/>
                <a:ea typeface="Geist" pitchFamily="34" charset="-122"/>
                <a:cs typeface="Geist" pitchFamily="34" charset="-120"/>
              </a:rPr>
              <a:t>Admin moderation for content quality</a:t>
            </a:r>
          </a:p>
          <a:p>
            <a:pPr marL="285750" indent="-285750">
              <a:lnSpc>
                <a:spcPts val="23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latin typeface="Geist" pitchFamily="34" charset="0"/>
                <a:ea typeface="Geist" pitchFamily="34" charset="-122"/>
                <a:cs typeface="Geist" pitchFamily="34" charset="-120"/>
              </a:rPr>
              <a:t>Real-time matching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4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111D8D-B2E2-06B2-38DE-B44D80F2CC43}"/>
              </a:ext>
            </a:extLst>
          </p:cNvPr>
          <p:cNvSpPr txBox="1"/>
          <p:nvPr/>
        </p:nvSpPr>
        <p:spPr>
          <a:xfrm>
            <a:off x="4551680" y="44704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eist Bold"/>
              </a:rPr>
              <a:t>User Roles</a:t>
            </a:r>
            <a:endParaRPr lang="en-IN" sz="4400" dirty="0">
              <a:latin typeface="Geist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40D6A-4BB0-67AB-6EDB-18CDC52FA2D4}"/>
              </a:ext>
            </a:extLst>
          </p:cNvPr>
          <p:cNvSpPr txBox="1"/>
          <p:nvPr/>
        </p:nvSpPr>
        <p:spPr>
          <a:xfrm>
            <a:off x="2103120" y="1847633"/>
            <a:ext cx="96270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 Student: </a:t>
            </a:r>
            <a:r>
              <a:rPr lang="en-US" sz="3200" dirty="0"/>
              <a:t>Can post sand search for lost or found items</a:t>
            </a:r>
            <a:r>
              <a:rPr lang="en-US" dirty="0"/>
              <a:t>.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   Admin: </a:t>
            </a:r>
            <a:r>
              <a:rPr lang="en-US" sz="3200" dirty="0"/>
              <a:t>Verifies and moderates posts for                  security.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3200" dirty="0"/>
              <a:t>     </a:t>
            </a:r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     </a:t>
            </a:r>
            <a:r>
              <a:rPr lang="en-US" sz="3600" dirty="0"/>
              <a:t>Finder: </a:t>
            </a:r>
            <a:r>
              <a:rPr lang="en-US" sz="3200" dirty="0"/>
              <a:t>Helps connect and return found items</a:t>
            </a:r>
            <a:r>
              <a:rPr lang="en-US" sz="3600" dirty="0"/>
              <a:t>.</a:t>
            </a:r>
            <a:endParaRPr lang="en-IN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4CB65-A817-E249-2C72-98807EF0CF04}"/>
              </a:ext>
            </a:extLst>
          </p:cNvPr>
          <p:cNvSpPr txBox="1"/>
          <p:nvPr/>
        </p:nvSpPr>
        <p:spPr>
          <a:xfrm>
            <a:off x="2174241" y="1734196"/>
            <a:ext cx="751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🧑‍🎓</a:t>
            </a:r>
            <a:endParaRPr lang="en-IN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E705C-DAE5-7424-19E3-09AAB6BA6636}"/>
              </a:ext>
            </a:extLst>
          </p:cNvPr>
          <p:cNvSpPr txBox="1"/>
          <p:nvPr/>
        </p:nvSpPr>
        <p:spPr>
          <a:xfrm>
            <a:off x="2174242" y="3073232"/>
            <a:ext cx="751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🧑‍💻</a:t>
            </a:r>
            <a:endParaRPr lang="en-IN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E01B2-932C-0DB6-A500-283153003E5F}"/>
              </a:ext>
            </a:extLst>
          </p:cNvPr>
          <p:cNvSpPr txBox="1"/>
          <p:nvPr/>
        </p:nvSpPr>
        <p:spPr>
          <a:xfrm>
            <a:off x="2174241" y="4632960"/>
            <a:ext cx="985519" cy="723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🤝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2001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21429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500</Words>
  <Application>Microsoft Office PowerPoint</Application>
  <PresentationFormat>Widescreen</PresentationFormat>
  <Paragraphs>103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Arial Rounded MT Bold</vt:lpstr>
      <vt:lpstr>Calibri</vt:lpstr>
      <vt:lpstr>Calibri Light</vt:lpstr>
      <vt:lpstr>Geist</vt:lpstr>
      <vt:lpstr>Geist Bold</vt:lpstr>
      <vt:lpstr>Monotype Corsiva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NAVYA SRI MUTHYALA</dc:creator>
  <cp:lastModifiedBy>NAVYA SRI MUTHYALA</cp:lastModifiedBy>
  <cp:revision>26</cp:revision>
  <dcterms:created xsi:type="dcterms:W3CDTF">2025-10-26T11:12:37Z</dcterms:created>
  <dcterms:modified xsi:type="dcterms:W3CDTF">2025-11-02T19:22:05Z</dcterms:modified>
</cp:coreProperties>
</file>